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8" r:id="rId3"/>
    <p:sldId id="268" r:id="rId4"/>
    <p:sldId id="273" r:id="rId5"/>
    <p:sldId id="279" r:id="rId6"/>
    <p:sldId id="269" r:id="rId7"/>
    <p:sldId id="287" r:id="rId8"/>
    <p:sldId id="270" r:id="rId9"/>
    <p:sldId id="280" r:id="rId10"/>
    <p:sldId id="272" r:id="rId11"/>
    <p:sldId id="274" r:id="rId12"/>
    <p:sldId id="281" r:id="rId13"/>
    <p:sldId id="282" r:id="rId14"/>
    <p:sldId id="283" r:id="rId15"/>
    <p:sldId id="284" r:id="rId16"/>
    <p:sldId id="285" r:id="rId17"/>
    <p:sldId id="286" r:id="rId18"/>
    <p:sldId id="277" r:id="rId19"/>
    <p:sldId id="276" r:id="rId20"/>
    <p:sldId id="275" r:id="rId2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1E09"/>
    <a:srgbClr val="4F450F"/>
    <a:srgbClr val="4A83C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25D6B-EE1C-9249-A27F-6F494F9D78D8}" type="datetimeFigureOut">
              <a:rPr lang="fr-FR" smtClean="0"/>
              <a:pPr/>
              <a:t>11/06/2020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4966F-96E8-9D42-93D2-76BBDCEEC8F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34792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80929-518B-134A-8179-D1A83BB878B5}" type="datetimeFigureOut">
              <a:rPr lang="fr-FR" smtClean="0"/>
              <a:pPr/>
              <a:t>11/06/2020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1978E-6D33-B944-B6B4-757A6942C9B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50877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4771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0996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7223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1721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5391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3488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6287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2150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3938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707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8673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4"/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9144000" cy="365125"/>
          </a:xfrm>
          <a:prstGeom prst="rect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Agrégation - Classification périodique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885049" y="6374129"/>
            <a:ext cx="25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1C8E63E-4CB2-004B-B081-365B8D55E7E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4949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HbaZFSU4_Q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QHbaZFSU4_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HbaZFSU4_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QHbaZFSU4_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L16- Classification périodique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3999" cy="727327"/>
          </a:xfrm>
          <a:solidFill>
            <a:srgbClr val="C0504D"/>
          </a:solidFill>
          <a:ln>
            <a:solidFill>
              <a:srgbClr val="C0504D"/>
            </a:solidFill>
          </a:ln>
        </p:spPr>
        <p:txBody>
          <a:bodyPr/>
          <a:lstStyle/>
          <a:p>
            <a:r>
              <a:rPr lang="fr-FR" dirty="0" smtClean="0">
                <a:solidFill>
                  <a:srgbClr val="FFFFFF"/>
                </a:solidFill>
              </a:rPr>
              <a:t>Agrégation 2020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89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3200" dirty="0" smtClean="0">
                <a:solidFill>
                  <a:srgbClr val="C0504D"/>
                </a:solidFill>
              </a:rPr>
              <a:t>Tableau </a:t>
            </a:r>
            <a:r>
              <a:rPr lang="fr-FR" sz="3200" dirty="0" smtClean="0">
                <a:solidFill>
                  <a:srgbClr val="C0504D"/>
                </a:solidFill>
              </a:rPr>
              <a:t>périodique, structure et lien avec </a:t>
            </a:r>
            <a:r>
              <a:rPr lang="fr-FR" sz="3200" dirty="0">
                <a:solidFill>
                  <a:srgbClr val="C0504D"/>
                </a:solidFill>
              </a:rPr>
              <a:t>la configuration </a:t>
            </a:r>
            <a:r>
              <a:rPr lang="fr-FR" sz="3200" dirty="0" smtClean="0">
                <a:solidFill>
                  <a:srgbClr val="C0504D"/>
                </a:solidFill>
              </a:rPr>
              <a:t>électronique </a:t>
            </a:r>
            <a:r>
              <a:rPr lang="fr-FR" sz="3200" dirty="0">
                <a:solidFill>
                  <a:srgbClr val="C0504D"/>
                </a:solidFill>
              </a:rPr>
              <a:t/>
            </a:r>
            <a:br>
              <a:rPr lang="fr-FR" sz="3200" dirty="0">
                <a:solidFill>
                  <a:srgbClr val="C0504D"/>
                </a:solidFill>
              </a:rPr>
            </a:br>
            <a:endParaRPr lang="fr-FR" sz="3200" dirty="0">
              <a:solidFill>
                <a:srgbClr val="C0504D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3" name="Image 2" descr="Capture d’écran 2020-01-30 à 13.0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82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Tableau périodique actuel, présentation des familles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 descr="Capture d’écran 2020-01-30 à 13.0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64654"/>
            <a:ext cx="9144000" cy="4609475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1275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Evolution de l’électronégativité pour certains éléments de la CP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b="12979"/>
          <a:stretch>
            <a:fillRect/>
          </a:stretch>
        </p:blipFill>
        <p:spPr bwMode="auto">
          <a:xfrm>
            <a:off x="457200" y="1824564"/>
            <a:ext cx="7980167" cy="39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365654" y="5987018"/>
            <a:ext cx="5778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extrait </a:t>
            </a:r>
            <a:r>
              <a:rPr lang="fr-FR" dirty="0" smtClean="0"/>
              <a:t>de </a:t>
            </a:r>
            <a:r>
              <a:rPr lang="fr-FR" i="1" dirty="0" smtClean="0"/>
              <a:t>Chimie MPSI</a:t>
            </a:r>
            <a:r>
              <a:rPr lang="fr-FR" dirty="0" smtClean="0"/>
              <a:t>, Bréal et </a:t>
            </a:r>
            <a:r>
              <a:rPr lang="fr-FR" dirty="0" smtClean="0"/>
              <a:t>al, </a:t>
            </a:r>
            <a:r>
              <a:rPr lang="fr-FR" dirty="0" smtClean="0"/>
              <a:t>H-prépa (2003</a:t>
            </a:r>
            <a:r>
              <a:rPr lang="fr-FR" dirty="0" smtClean="0"/>
              <a:t>)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du pouvoir oxydant des </a:t>
            </a:r>
            <a:r>
              <a:rPr lang="fr-FR" dirty="0" err="1" smtClean="0"/>
              <a:t>dihalogènes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Agrégation - Classification périodique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6741" t="23440" r="9704" b="38634"/>
          <a:stretch>
            <a:fillRect/>
          </a:stretch>
        </p:blipFill>
        <p:spPr bwMode="auto">
          <a:xfrm>
            <a:off x="123307" y="1832662"/>
            <a:ext cx="8761742" cy="25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457200" y="4627084"/>
            <a:ext cx="1900410" cy="369332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</a:t>
            </a:r>
            <a:r>
              <a:rPr lang="fr-FR" baseline="-25000" dirty="0" smtClean="0"/>
              <a:t>2</a:t>
            </a:r>
            <a:endParaRPr lang="fr-FR" baseline="-25000" dirty="0"/>
          </a:p>
        </p:txBody>
      </p:sp>
      <p:sp>
        <p:nvSpPr>
          <p:cNvPr id="8" name="ZoneTexte 7"/>
          <p:cNvSpPr txBox="1"/>
          <p:nvPr/>
        </p:nvSpPr>
        <p:spPr>
          <a:xfrm>
            <a:off x="3220598" y="4627084"/>
            <a:ext cx="190041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Br</a:t>
            </a:r>
            <a:r>
              <a:rPr lang="fr-FR" baseline="-25000" dirty="0" smtClean="0"/>
              <a:t>2</a:t>
            </a:r>
            <a:endParaRPr lang="fr-FR" baseline="-25000" dirty="0"/>
          </a:p>
        </p:txBody>
      </p:sp>
      <p:sp>
        <p:nvSpPr>
          <p:cNvPr id="9" name="ZoneTexte 8"/>
          <p:cNvSpPr txBox="1"/>
          <p:nvPr/>
        </p:nvSpPr>
        <p:spPr>
          <a:xfrm>
            <a:off x="6635827" y="4627084"/>
            <a:ext cx="1900410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</a:t>
            </a:r>
            <a:r>
              <a:rPr lang="fr-FR" baseline="-25000" dirty="0" smtClean="0"/>
              <a:t>2</a:t>
            </a:r>
            <a:endParaRPr lang="fr-FR" baseline="-25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118615" y="5592892"/>
            <a:ext cx="556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Extrait de « All in the </a:t>
            </a:r>
            <a:r>
              <a:rPr lang="fr-FR" dirty="0" err="1" smtClean="0"/>
              <a:t>Family</a:t>
            </a:r>
            <a:r>
              <a:rPr lang="fr-FR" dirty="0" smtClean="0"/>
              <a:t> » </a:t>
            </a:r>
            <a:r>
              <a:rPr lang="fr-FR" dirty="0" err="1" smtClean="0"/>
              <a:t>Properties</a:t>
            </a:r>
            <a:r>
              <a:rPr lang="fr-FR" dirty="0" smtClean="0"/>
              <a:t> of </a:t>
            </a:r>
            <a:r>
              <a:rPr lang="fr-FR" dirty="0" err="1" smtClean="0"/>
              <a:t>Halogens</a:t>
            </a:r>
            <a:endParaRPr lang="fr-FR" dirty="0" smtClean="0"/>
          </a:p>
          <a:p>
            <a:r>
              <a:rPr lang="fr-FR" dirty="0" smtClean="0">
                <a:hlinkClick r:id="rId3"/>
              </a:rPr>
              <a:t>https://www.youtube.com/watch?v=QHbaZFSU4_Q</a:t>
            </a:r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du pouvoir oxydant des </a:t>
            </a:r>
            <a:r>
              <a:rPr lang="fr-FR" dirty="0" err="1" smtClean="0"/>
              <a:t>dihalogènes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194837" y="5693100"/>
            <a:ext cx="5690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Extrait de « All in the </a:t>
            </a:r>
            <a:r>
              <a:rPr lang="fr-FR" dirty="0" err="1" smtClean="0"/>
              <a:t>Family</a:t>
            </a:r>
            <a:r>
              <a:rPr lang="fr-FR" dirty="0" smtClean="0"/>
              <a:t> » </a:t>
            </a:r>
            <a:r>
              <a:rPr lang="fr-FR" dirty="0" err="1" smtClean="0"/>
              <a:t>Properties</a:t>
            </a:r>
            <a:r>
              <a:rPr lang="fr-FR" dirty="0" smtClean="0"/>
              <a:t> of </a:t>
            </a:r>
            <a:r>
              <a:rPr lang="fr-FR" dirty="0" err="1" smtClean="0"/>
              <a:t>Halogens</a:t>
            </a:r>
            <a:endParaRPr lang="fr-FR" dirty="0" smtClean="0"/>
          </a:p>
          <a:p>
            <a:r>
              <a:rPr lang="fr-FR" dirty="0" smtClean="0">
                <a:hlinkClick r:id="rId2"/>
              </a:rPr>
              <a:t>https://www.youtube.com/watch?v=QHbaZFSU4_Q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963" t="15934" r="28704" b="21251"/>
          <a:stretch>
            <a:fillRect/>
          </a:stretch>
        </p:blipFill>
        <p:spPr bwMode="auto">
          <a:xfrm>
            <a:off x="726977" y="1550873"/>
            <a:ext cx="4175528" cy="356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l="16741" t="23440" r="61820" b="38634"/>
          <a:stretch>
            <a:fillRect/>
          </a:stretch>
        </p:blipFill>
        <p:spPr bwMode="auto">
          <a:xfrm>
            <a:off x="6331257" y="954930"/>
            <a:ext cx="2553792" cy="25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974993" y="5139102"/>
            <a:ext cx="3608024" cy="553998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</a:t>
            </a:r>
            <a:r>
              <a:rPr lang="fr-FR" baseline="-25000" dirty="0" smtClean="0"/>
              <a:t>2 </a:t>
            </a:r>
            <a:r>
              <a:rPr lang="fr-FR" dirty="0" smtClean="0"/>
              <a:t>+ </a:t>
            </a:r>
            <a:r>
              <a:rPr lang="fr-FR" dirty="0" err="1" smtClean="0"/>
              <a:t>Br</a:t>
            </a:r>
            <a:r>
              <a:rPr lang="fr-FR" dirty="0" smtClean="0"/>
              <a:t> </a:t>
            </a:r>
            <a:r>
              <a:rPr lang="fr-FR" baseline="30000" dirty="0" smtClean="0"/>
              <a:t>-</a:t>
            </a:r>
            <a:r>
              <a:rPr lang="fr-FR" dirty="0" smtClean="0"/>
              <a:t>  			     	Cl</a:t>
            </a:r>
            <a:r>
              <a:rPr lang="fr-FR" baseline="-25000" dirty="0" smtClean="0"/>
              <a:t>2 </a:t>
            </a:r>
            <a:r>
              <a:rPr lang="fr-FR" dirty="0" smtClean="0"/>
              <a:t>+ I </a:t>
            </a:r>
            <a:r>
              <a:rPr lang="fr-FR" baseline="30000" dirty="0" smtClean="0"/>
              <a:t>-</a:t>
            </a:r>
            <a:endParaRPr lang="fr-FR" baseline="30000" dirty="0" smtClean="0"/>
          </a:p>
          <a:p>
            <a:pPr algn="ctr"/>
            <a:endParaRPr lang="fr-FR" baseline="-25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du pouvoir oxydant des </a:t>
            </a:r>
            <a:r>
              <a:rPr lang="fr-FR" dirty="0" err="1" smtClean="0"/>
              <a:t>dihalogènes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0815" t="13432" r="28963" b="21996"/>
          <a:stretch>
            <a:fillRect/>
          </a:stretch>
        </p:blipFill>
        <p:spPr bwMode="auto">
          <a:xfrm>
            <a:off x="457200" y="1595968"/>
            <a:ext cx="3817345" cy="344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38365" t="23440" r="37033" b="38634"/>
          <a:stretch>
            <a:fillRect/>
          </a:stretch>
        </p:blipFill>
        <p:spPr bwMode="auto">
          <a:xfrm>
            <a:off x="5756314" y="1417638"/>
            <a:ext cx="2561421" cy="222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611436" y="5139102"/>
            <a:ext cx="3608024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Br</a:t>
            </a:r>
            <a:r>
              <a:rPr lang="fr-FR" baseline="-25000" dirty="0" smtClean="0"/>
              <a:t>2 </a:t>
            </a:r>
            <a:r>
              <a:rPr lang="fr-FR" dirty="0" smtClean="0"/>
              <a:t>+ Cl </a:t>
            </a:r>
            <a:r>
              <a:rPr lang="fr-FR" baseline="30000" dirty="0" smtClean="0"/>
              <a:t>-</a:t>
            </a:r>
            <a:r>
              <a:rPr lang="fr-FR" dirty="0" smtClean="0"/>
              <a:t>  			     	Br</a:t>
            </a:r>
            <a:r>
              <a:rPr lang="fr-FR" baseline="-25000" dirty="0" smtClean="0"/>
              <a:t>2 </a:t>
            </a:r>
            <a:r>
              <a:rPr lang="fr-FR" dirty="0" smtClean="0"/>
              <a:t>+ I </a:t>
            </a:r>
            <a:r>
              <a:rPr lang="fr-FR" baseline="30000" dirty="0" smtClean="0"/>
              <a:t>-</a:t>
            </a:r>
            <a:endParaRPr lang="fr-FR" baseline="30000" dirty="0" smtClean="0"/>
          </a:p>
          <a:p>
            <a:pPr algn="ctr"/>
            <a:endParaRPr lang="fr-FR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3194837" y="5693100"/>
            <a:ext cx="5690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Extrait de « All in the </a:t>
            </a:r>
            <a:r>
              <a:rPr lang="fr-FR" dirty="0" err="1" smtClean="0"/>
              <a:t>Family</a:t>
            </a:r>
            <a:r>
              <a:rPr lang="fr-FR" dirty="0" smtClean="0"/>
              <a:t> » </a:t>
            </a:r>
            <a:r>
              <a:rPr lang="fr-FR" dirty="0" err="1" smtClean="0"/>
              <a:t>Properties</a:t>
            </a:r>
            <a:r>
              <a:rPr lang="fr-FR" dirty="0" smtClean="0"/>
              <a:t> of </a:t>
            </a:r>
            <a:r>
              <a:rPr lang="fr-FR" dirty="0" err="1" smtClean="0"/>
              <a:t>Halogens</a:t>
            </a:r>
            <a:endParaRPr lang="fr-FR" dirty="0" smtClean="0"/>
          </a:p>
          <a:p>
            <a:r>
              <a:rPr lang="fr-FR" dirty="0" smtClean="0">
                <a:hlinkClick r:id="rId4"/>
              </a:rPr>
              <a:t>https://www.youtube.com/watch?v=QHbaZFSU4_Q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du pouvoir oxydant des </a:t>
            </a:r>
            <a:r>
              <a:rPr lang="fr-FR" dirty="0" err="1" smtClean="0"/>
              <a:t>dihalogènes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1436" y="5139102"/>
            <a:ext cx="3608024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</a:t>
            </a:r>
            <a:r>
              <a:rPr lang="fr-FR" baseline="-25000" dirty="0" smtClean="0"/>
              <a:t>2 </a:t>
            </a:r>
            <a:r>
              <a:rPr lang="fr-FR" dirty="0" smtClean="0"/>
              <a:t>+ Cl </a:t>
            </a:r>
            <a:r>
              <a:rPr lang="fr-FR" baseline="30000" dirty="0" smtClean="0"/>
              <a:t>-</a:t>
            </a:r>
            <a:r>
              <a:rPr lang="fr-FR" dirty="0" smtClean="0"/>
              <a:t>  			     	I</a:t>
            </a:r>
            <a:r>
              <a:rPr lang="fr-FR" baseline="-25000" dirty="0" smtClean="0"/>
              <a:t>2 </a:t>
            </a:r>
            <a:r>
              <a:rPr lang="fr-FR" dirty="0" smtClean="0"/>
              <a:t>+ </a:t>
            </a:r>
            <a:r>
              <a:rPr lang="fr-FR" dirty="0" err="1" smtClean="0"/>
              <a:t>Br</a:t>
            </a:r>
            <a:r>
              <a:rPr lang="fr-FR" dirty="0" smtClean="0"/>
              <a:t> </a:t>
            </a:r>
            <a:r>
              <a:rPr lang="fr-FR" baseline="30000" dirty="0" smtClean="0"/>
              <a:t>-</a:t>
            </a:r>
            <a:endParaRPr lang="fr-FR" baseline="30000" dirty="0" smtClean="0"/>
          </a:p>
          <a:p>
            <a:pPr algn="ctr"/>
            <a:endParaRPr lang="fr-FR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3194837" y="5693100"/>
            <a:ext cx="5690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Extrait de « All in the </a:t>
            </a:r>
            <a:r>
              <a:rPr lang="fr-FR" dirty="0" err="1" smtClean="0"/>
              <a:t>Family</a:t>
            </a:r>
            <a:r>
              <a:rPr lang="fr-FR" dirty="0" smtClean="0"/>
              <a:t> » </a:t>
            </a:r>
            <a:r>
              <a:rPr lang="fr-FR" dirty="0" err="1" smtClean="0"/>
              <a:t>Properties</a:t>
            </a:r>
            <a:r>
              <a:rPr lang="fr-FR" dirty="0" smtClean="0"/>
              <a:t> of </a:t>
            </a:r>
            <a:r>
              <a:rPr lang="fr-FR" dirty="0" err="1" smtClean="0"/>
              <a:t>Halogens</a:t>
            </a:r>
            <a:endParaRPr lang="fr-FR" dirty="0" smtClean="0"/>
          </a:p>
          <a:p>
            <a:r>
              <a:rPr lang="fr-FR" dirty="0" smtClean="0">
                <a:hlinkClick r:id="rId2"/>
              </a:rPr>
              <a:t>https://www.youtube.com/watch?v=QHbaZFSU4_Q</a:t>
            </a:r>
            <a:endParaRPr lang="fr-F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66204" t="23440" r="9704" b="38634"/>
          <a:stretch>
            <a:fillRect/>
          </a:stretch>
        </p:blipFill>
        <p:spPr bwMode="auto">
          <a:xfrm>
            <a:off x="6015210" y="1237751"/>
            <a:ext cx="2869839" cy="254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 l="30519" t="16011" r="26370" b="18704"/>
          <a:stretch>
            <a:fillRect/>
          </a:stretch>
        </p:blipFill>
        <p:spPr bwMode="auto">
          <a:xfrm>
            <a:off x="457200" y="1631540"/>
            <a:ext cx="3949547" cy="336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Propriétés des halogènes et configuration électronique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248" y="1796054"/>
            <a:ext cx="7452360" cy="422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Pouvoir oxydant de Cl2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17</a:t>
            </a:fld>
            <a:endParaRPr lang="fr-FR"/>
          </a:p>
        </p:txBody>
      </p:sp>
      <p:grpSp>
        <p:nvGrpSpPr>
          <p:cNvPr id="6" name="Grouper 38"/>
          <p:cNvGrpSpPr/>
          <p:nvPr/>
        </p:nvGrpSpPr>
        <p:grpSpPr>
          <a:xfrm>
            <a:off x="942363" y="1929777"/>
            <a:ext cx="727236" cy="3237730"/>
            <a:chOff x="-285750" y="0"/>
            <a:chExt cx="1143000" cy="824230"/>
          </a:xfrm>
        </p:grpSpPr>
        <p:grpSp>
          <p:nvGrpSpPr>
            <p:cNvPr id="7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9" name="Arrondir un rectangle avec un coin du même côté 8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Arrondir un rectangle avec un coin du même côté 9"/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8" name="Rectangle 7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161448" y="1412268"/>
            <a:ext cx="165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Eau de chlore (Cl2(</a:t>
            </a:r>
            <a:r>
              <a:rPr lang="fr-FR" dirty="0" err="1" smtClean="0"/>
              <a:t>aq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23" name="Grouper 22"/>
          <p:cNvGrpSpPr/>
          <p:nvPr/>
        </p:nvGrpSpPr>
        <p:grpSpPr>
          <a:xfrm>
            <a:off x="1265277" y="1652669"/>
            <a:ext cx="1191646" cy="2257653"/>
            <a:chOff x="1265277" y="1652669"/>
            <a:chExt cx="1191646" cy="2257653"/>
          </a:xfrm>
        </p:grpSpPr>
        <p:sp>
          <p:nvSpPr>
            <p:cNvPr id="17" name="Arc 16"/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/>
            <p:cNvCxnSpPr>
              <a:stCxn id="17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Connecteur droit avec flèche 24"/>
          <p:cNvCxnSpPr/>
          <p:nvPr/>
        </p:nvCxnSpPr>
        <p:spPr>
          <a:xfrm flipH="1">
            <a:off x="1279890" y="4373802"/>
            <a:ext cx="853333" cy="20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237163" y="4070791"/>
            <a:ext cx="165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Sulfate de fer (II)</a:t>
            </a:r>
            <a:endParaRPr lang="fr-FR" dirty="0"/>
          </a:p>
        </p:txBody>
      </p:sp>
      <p:grpSp>
        <p:nvGrpSpPr>
          <p:cNvPr id="29" name="Grouper 38"/>
          <p:cNvGrpSpPr/>
          <p:nvPr/>
        </p:nvGrpSpPr>
        <p:grpSpPr>
          <a:xfrm>
            <a:off x="4340139" y="2041869"/>
            <a:ext cx="727236" cy="3237730"/>
            <a:chOff x="-285750" y="0"/>
            <a:chExt cx="1143000" cy="824230"/>
          </a:xfrm>
        </p:grpSpPr>
        <p:grpSp>
          <p:nvGrpSpPr>
            <p:cNvPr id="30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32" name="Arrondir un rectangle avec un coin du même côté 31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3" name="Arrondir un rectangle avec un coin du même côté 32"/>
              <p:cNvSpPr/>
              <p:nvPr/>
            </p:nvSpPr>
            <p:spPr>
              <a:xfrm rot="10800000">
                <a:off x="0" y="297565"/>
                <a:ext cx="571500" cy="50253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34" name="Flèche vers la droite 33"/>
          <p:cNvSpPr/>
          <p:nvPr/>
        </p:nvSpPr>
        <p:spPr>
          <a:xfrm>
            <a:off x="2569234" y="3426481"/>
            <a:ext cx="1038980" cy="3940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5" name="Flèche vers la droite 34"/>
          <p:cNvSpPr/>
          <p:nvPr/>
        </p:nvSpPr>
        <p:spPr>
          <a:xfrm>
            <a:off x="6067799" y="3437572"/>
            <a:ext cx="1038980" cy="3940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grpSp>
        <p:nvGrpSpPr>
          <p:cNvPr id="36" name="Grouper 38"/>
          <p:cNvGrpSpPr/>
          <p:nvPr/>
        </p:nvGrpSpPr>
        <p:grpSpPr>
          <a:xfrm>
            <a:off x="7657286" y="2011440"/>
            <a:ext cx="727236" cy="3237730"/>
            <a:chOff x="-285750" y="0"/>
            <a:chExt cx="1143000" cy="824230"/>
          </a:xfrm>
        </p:grpSpPr>
        <p:grpSp>
          <p:nvGrpSpPr>
            <p:cNvPr id="37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39" name="Arrondir un rectangle avec un coin du même côté 38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40" name="Arrondir un rectangle avec un coin du même côté 39"/>
              <p:cNvSpPr/>
              <p:nvPr/>
            </p:nvSpPr>
            <p:spPr>
              <a:xfrm rot="10800000">
                <a:off x="0" y="297565"/>
                <a:ext cx="571500" cy="50253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4626223" y="1518477"/>
            <a:ext cx="1191646" cy="2257653"/>
            <a:chOff x="1265277" y="1652669"/>
            <a:chExt cx="1191646" cy="2257653"/>
          </a:xfrm>
        </p:grpSpPr>
        <p:sp>
          <p:nvSpPr>
            <p:cNvPr id="41" name="Arc 40"/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ZoneTexte 42"/>
          <p:cNvSpPr txBox="1"/>
          <p:nvPr/>
        </p:nvSpPr>
        <p:spPr>
          <a:xfrm>
            <a:off x="5494169" y="1283446"/>
            <a:ext cx="16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SCN- (</a:t>
            </a:r>
            <a:r>
              <a:rPr lang="fr-FR" dirty="0" err="1" smtClean="0"/>
              <a:t>aq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7839094" y="3273328"/>
            <a:ext cx="363619" cy="19740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6886985" y="4373802"/>
            <a:ext cx="734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5494169" y="4189136"/>
            <a:ext cx="16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[Fe(SCN)]</a:t>
            </a:r>
            <a:r>
              <a:rPr lang="fr-FR" baseline="30000" dirty="0" smtClean="0"/>
              <a:t>2+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xmlns="" val="17504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Pouvoir oxydant de I2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Agrégation - Classification périodique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18</a:t>
            </a:fld>
            <a:endParaRPr lang="fr-FR"/>
          </a:p>
        </p:txBody>
      </p:sp>
      <p:grpSp>
        <p:nvGrpSpPr>
          <p:cNvPr id="6" name="Grouper 38"/>
          <p:cNvGrpSpPr/>
          <p:nvPr/>
        </p:nvGrpSpPr>
        <p:grpSpPr>
          <a:xfrm>
            <a:off x="942363" y="1929777"/>
            <a:ext cx="727236" cy="3237730"/>
            <a:chOff x="-285750" y="0"/>
            <a:chExt cx="1143000" cy="824230"/>
          </a:xfrm>
        </p:grpSpPr>
        <p:grpSp>
          <p:nvGrpSpPr>
            <p:cNvPr id="7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9" name="Arrondir un rectangle avec un coin du même côté 8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Arrondir un rectangle avec un coin du même côté 9"/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8" name="Rectangle 7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133223" y="4213669"/>
            <a:ext cx="1652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brune de I2(</a:t>
            </a:r>
            <a:r>
              <a:rPr lang="fr-FR" dirty="0" err="1" smtClean="0"/>
              <a:t>aq</a:t>
            </a:r>
            <a:r>
              <a:rPr lang="fr-FR" dirty="0" smtClean="0"/>
              <a:t>) (complexe [I</a:t>
            </a:r>
            <a:r>
              <a:rPr lang="fr-FR" baseline="-25000" dirty="0" smtClean="0"/>
              <a:t>3</a:t>
            </a:r>
            <a:r>
              <a:rPr lang="fr-FR" dirty="0" smtClean="0"/>
              <a:t>]</a:t>
            </a:r>
            <a:r>
              <a:rPr lang="fr-FR" baseline="30000" dirty="0" smtClean="0"/>
              <a:t>-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23" name="Grouper 22"/>
          <p:cNvGrpSpPr/>
          <p:nvPr/>
        </p:nvGrpSpPr>
        <p:grpSpPr>
          <a:xfrm>
            <a:off x="1265277" y="1652669"/>
            <a:ext cx="1191646" cy="2257653"/>
            <a:chOff x="1265277" y="1652669"/>
            <a:chExt cx="1191646" cy="2257653"/>
          </a:xfrm>
        </p:grpSpPr>
        <p:sp>
          <p:nvSpPr>
            <p:cNvPr id="17" name="Arc 16"/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/>
            <p:cNvCxnSpPr>
              <a:stCxn id="17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r 38"/>
          <p:cNvGrpSpPr/>
          <p:nvPr/>
        </p:nvGrpSpPr>
        <p:grpSpPr>
          <a:xfrm>
            <a:off x="4340139" y="2041869"/>
            <a:ext cx="727236" cy="3237730"/>
            <a:chOff x="-285750" y="0"/>
            <a:chExt cx="1143000" cy="824230"/>
          </a:xfrm>
        </p:grpSpPr>
        <p:grpSp>
          <p:nvGrpSpPr>
            <p:cNvPr id="30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32" name="Arrondir un rectangle avec un coin du même côté 31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3" name="Arrondir un rectangle avec un coin du même côté 32"/>
              <p:cNvSpPr/>
              <p:nvPr/>
            </p:nvSpPr>
            <p:spPr>
              <a:xfrm rot="10800000">
                <a:off x="0" y="297565"/>
                <a:ext cx="571500" cy="502535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34" name="Flèche vers la droite 33"/>
          <p:cNvSpPr/>
          <p:nvPr/>
        </p:nvSpPr>
        <p:spPr>
          <a:xfrm>
            <a:off x="2569234" y="3426481"/>
            <a:ext cx="1038980" cy="3940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2120878" y="1378233"/>
            <a:ext cx="165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Ions thiosulfate S2O3 2-</a:t>
            </a:r>
            <a:endParaRPr lang="fr-FR" dirty="0"/>
          </a:p>
        </p:txBody>
      </p:sp>
      <p:cxnSp>
        <p:nvCxnSpPr>
          <p:cNvPr id="43" name="Connecteur droit avec flèche 42"/>
          <p:cNvCxnSpPr/>
          <p:nvPr/>
        </p:nvCxnSpPr>
        <p:spPr>
          <a:xfrm flipH="1">
            <a:off x="1591154" y="4468487"/>
            <a:ext cx="529724" cy="20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124171" y="3820531"/>
            <a:ext cx="363620" cy="1346976"/>
          </a:xfrm>
          <a:prstGeom prst="rect">
            <a:avLst/>
          </a:prstGeom>
          <a:solidFill>
            <a:srgbClr val="351E09"/>
          </a:solidFill>
          <a:ln>
            <a:solidFill>
              <a:srgbClr val="351E0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3744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6" name="Image 5" descr="Capture d’écran 2020-01-27 à 18.2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7514"/>
            <a:ext cx="9144000" cy="56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2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38"/>
          <p:cNvGrpSpPr/>
          <p:nvPr/>
        </p:nvGrpSpPr>
        <p:grpSpPr>
          <a:xfrm>
            <a:off x="898103" y="1708062"/>
            <a:ext cx="727236" cy="3237730"/>
            <a:chOff x="-285750" y="0"/>
            <a:chExt cx="1143000" cy="824230"/>
          </a:xfrm>
        </p:grpSpPr>
        <p:grpSp>
          <p:nvGrpSpPr>
            <p:cNvPr id="5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7" name="Arrondir un rectangle avec un coin du même côté 6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" name="Arrondir un rectangle avec un coin du même côté 7"/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6" name="Rectangle 5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9" name="Rectangle 8"/>
          <p:cNvSpPr/>
          <p:nvPr/>
        </p:nvSpPr>
        <p:spPr>
          <a:xfrm>
            <a:off x="1079618" y="2569518"/>
            <a:ext cx="356400" cy="1037066"/>
          </a:xfrm>
          <a:prstGeom prst="rect">
            <a:avLst/>
          </a:prstGeom>
          <a:solidFill>
            <a:srgbClr val="FF99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887267" y="2927110"/>
            <a:ext cx="3507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902208" y="4120520"/>
            <a:ext cx="3507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838819" y="2654739"/>
            <a:ext cx="887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Diiode</a:t>
            </a:r>
            <a:r>
              <a:rPr lang="fr-FR" sz="1400" dirty="0" smtClean="0"/>
              <a:t> dans l’heptane</a:t>
            </a:r>
            <a:endParaRPr lang="fr-FR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-1" y="3876148"/>
            <a:ext cx="1205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Solution d’iodure de potassium KI</a:t>
            </a:r>
            <a:endParaRPr lang="fr-FR" sz="1400" dirty="0"/>
          </a:p>
        </p:txBody>
      </p:sp>
      <p:grpSp>
        <p:nvGrpSpPr>
          <p:cNvPr id="24" name="Grouper 38"/>
          <p:cNvGrpSpPr/>
          <p:nvPr/>
        </p:nvGrpSpPr>
        <p:grpSpPr>
          <a:xfrm>
            <a:off x="5188657" y="1708062"/>
            <a:ext cx="727236" cy="3237730"/>
            <a:chOff x="-285750" y="0"/>
            <a:chExt cx="1143000" cy="824230"/>
          </a:xfrm>
        </p:grpSpPr>
        <p:grpSp>
          <p:nvGrpSpPr>
            <p:cNvPr id="25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27" name="Arrondir un rectangle avec un coin du même côté 26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Arrondir un rectangle avec un coin du même côté 27"/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375389" y="2569518"/>
            <a:ext cx="356400" cy="1037066"/>
          </a:xfrm>
          <a:prstGeom prst="rect">
            <a:avLst/>
          </a:prstGeom>
          <a:solidFill>
            <a:srgbClr val="FF99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5168097" y="3001815"/>
            <a:ext cx="3507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5200032" y="4120520"/>
            <a:ext cx="3507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454339" y="2634723"/>
            <a:ext cx="909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Dibrome</a:t>
            </a:r>
            <a:r>
              <a:rPr lang="fr-FR" sz="1400" dirty="0" smtClean="0"/>
              <a:t> dans l’heptane</a:t>
            </a:r>
            <a:endParaRPr lang="fr-FR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288765" y="3830692"/>
            <a:ext cx="108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Solution de chlorure de potassium </a:t>
            </a:r>
            <a:r>
              <a:rPr lang="fr-FR" sz="1400" dirty="0" err="1" smtClean="0"/>
              <a:t>KCl</a:t>
            </a:r>
            <a:r>
              <a:rPr lang="fr-FR" sz="1400" dirty="0" smtClean="0"/>
              <a:t> (</a:t>
            </a:r>
            <a:r>
              <a:rPr lang="fr-FR" sz="1400" dirty="0" err="1" smtClean="0"/>
              <a:t>aq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45" name="ZoneTexte 44"/>
          <p:cNvSpPr txBox="1"/>
          <p:nvPr/>
        </p:nvSpPr>
        <p:spPr>
          <a:xfrm>
            <a:off x="1285757" y="5399006"/>
            <a:ext cx="92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Tube n°1</a:t>
            </a:r>
            <a:endParaRPr lang="fr-FR" sz="20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753606" y="5351562"/>
            <a:ext cx="92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Tube n°2</a:t>
            </a:r>
            <a:endParaRPr lang="fr-FR" sz="2000" b="1" dirty="0"/>
          </a:p>
        </p:txBody>
      </p:sp>
      <p:grpSp>
        <p:nvGrpSpPr>
          <p:cNvPr id="55" name="Grouper 38"/>
          <p:cNvGrpSpPr/>
          <p:nvPr/>
        </p:nvGrpSpPr>
        <p:grpSpPr>
          <a:xfrm>
            <a:off x="1951525" y="1693122"/>
            <a:ext cx="727236" cy="3237730"/>
            <a:chOff x="-285750" y="0"/>
            <a:chExt cx="1143000" cy="824230"/>
          </a:xfrm>
        </p:grpSpPr>
        <p:grpSp>
          <p:nvGrpSpPr>
            <p:cNvPr id="56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58" name="Arrondir un rectangle avec un coin du même côté 57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9" name="Arrondir un rectangle avec un coin du même côté 58"/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2130872" y="2569519"/>
            <a:ext cx="373445" cy="1037066"/>
          </a:xfrm>
          <a:prstGeom prst="rect">
            <a:avLst/>
          </a:prstGeom>
          <a:solidFill>
            <a:srgbClr val="7030A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itre 6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des pouvoirs oxydants des </a:t>
            </a:r>
            <a:r>
              <a:rPr lang="fr-FR" dirty="0" err="1" smtClean="0"/>
              <a:t>dihalogènes</a:t>
            </a:r>
            <a:endParaRPr lang="fr-FR" dirty="0"/>
          </a:p>
        </p:txBody>
      </p:sp>
      <p:grpSp>
        <p:nvGrpSpPr>
          <p:cNvPr id="74" name="Grouper 38"/>
          <p:cNvGrpSpPr/>
          <p:nvPr/>
        </p:nvGrpSpPr>
        <p:grpSpPr>
          <a:xfrm>
            <a:off x="6543674" y="1693122"/>
            <a:ext cx="727236" cy="3237730"/>
            <a:chOff x="-285750" y="0"/>
            <a:chExt cx="1143000" cy="824230"/>
          </a:xfrm>
        </p:grpSpPr>
        <p:grpSp>
          <p:nvGrpSpPr>
            <p:cNvPr id="75" name="Grouper 40"/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77" name="Arrondir un rectangle avec un coin du même côté 76"/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78" name="Arrondir un rectangle avec un coin du même côté 77"/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76" name="Rectangle 75"/>
            <p:cNvSpPr/>
            <p:nvPr/>
          </p:nvSpPr>
          <p:spPr>
            <a:xfrm flipV="1">
              <a:off x="-285750" y="0"/>
              <a:ext cx="1143000" cy="588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6730406" y="2554578"/>
            <a:ext cx="356400" cy="1037066"/>
          </a:xfrm>
          <a:prstGeom prst="rect">
            <a:avLst/>
          </a:prstGeom>
          <a:solidFill>
            <a:srgbClr val="FF99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fr-FR" dirty="0" smtClean="0"/>
              <a:t>Agrégation - Classification périodique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-1" y="2557778"/>
            <a:ext cx="887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Dibrome</a:t>
            </a:r>
            <a:r>
              <a:rPr lang="fr-FR" sz="1400" dirty="0" smtClean="0"/>
              <a:t> dans l’heptane</a:t>
            </a:r>
            <a:endParaRPr lang="fr-FR" sz="1400" dirty="0"/>
          </a:p>
        </p:txBody>
      </p:sp>
      <p:cxnSp>
        <p:nvCxnSpPr>
          <p:cNvPr id="82" name="Connecteur droit avec flèche 81"/>
          <p:cNvCxnSpPr/>
          <p:nvPr/>
        </p:nvCxnSpPr>
        <p:spPr>
          <a:xfrm flipH="1">
            <a:off x="2209131" y="2913797"/>
            <a:ext cx="6147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2838819" y="3978933"/>
            <a:ext cx="88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KBr</a:t>
            </a:r>
            <a:r>
              <a:rPr lang="fr-FR" sz="1400" dirty="0" smtClean="0"/>
              <a:t> (</a:t>
            </a:r>
            <a:r>
              <a:rPr lang="fr-FR" sz="1400" dirty="0" err="1" smtClean="0"/>
              <a:t>aq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84" name="Connecteur droit avec flèche 83"/>
          <p:cNvCxnSpPr/>
          <p:nvPr/>
        </p:nvCxnSpPr>
        <p:spPr>
          <a:xfrm flipH="1">
            <a:off x="2209131" y="4178227"/>
            <a:ext cx="6147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èche vers la droite 85"/>
          <p:cNvSpPr/>
          <p:nvPr/>
        </p:nvSpPr>
        <p:spPr>
          <a:xfrm>
            <a:off x="1525664" y="3292032"/>
            <a:ext cx="473201" cy="3940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Flèche vers la droite 86"/>
          <p:cNvSpPr/>
          <p:nvPr/>
        </p:nvSpPr>
        <p:spPr>
          <a:xfrm>
            <a:off x="6014712" y="3278709"/>
            <a:ext cx="473201" cy="3940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727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0" grpId="0" animBg="1"/>
      <p:bldP spid="79" grpId="0" animBg="1"/>
      <p:bldP spid="83" grpId="0"/>
      <p:bldP spid="86" grpId="0" animBg="1"/>
      <p:bldP spid="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100" dirty="0" smtClean="0">
                <a:solidFill>
                  <a:schemeClr val="accent2"/>
                </a:solidFill>
              </a:rPr>
              <a:t>Historique </a:t>
            </a:r>
            <a:r>
              <a:rPr lang="fr-FR" sz="3100" dirty="0" smtClean="0">
                <a:solidFill>
                  <a:schemeClr val="accent2"/>
                </a:solidFill>
              </a:rPr>
              <a:t>de la construction du tableau périodique 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8" y="1733396"/>
            <a:ext cx="1628240" cy="19309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-1041" y="3806897"/>
            <a:ext cx="189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Guyton</a:t>
            </a:r>
            <a:r>
              <a:rPr lang="fr-FR" dirty="0" smtClean="0"/>
              <a:t> – 1782 </a:t>
            </a:r>
          </a:p>
          <a:p>
            <a:pPr algn="ctr"/>
            <a:r>
              <a:rPr lang="fr-FR" dirty="0" smtClean="0"/>
              <a:t>Volonté d’unifier les dénominations chimiques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70" y="2917405"/>
            <a:ext cx="1844182" cy="177898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9742" y="1417638"/>
            <a:ext cx="1541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Lavoisier -1789 </a:t>
            </a:r>
          </a:p>
          <a:p>
            <a:pPr algn="ctr"/>
            <a:r>
              <a:rPr lang="fr-FR" dirty="0" smtClean="0"/>
              <a:t>Première classification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831" y="1934954"/>
            <a:ext cx="1889925" cy="227760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734591" y="4268562"/>
            <a:ext cx="2184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Dalton – 1808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Théorie atomique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Notion de </a:t>
            </a:r>
            <a:r>
              <a:rPr lang="fr-FR" b="1" dirty="0" smtClean="0"/>
              <a:t>masse atomique </a:t>
            </a:r>
            <a:r>
              <a:rPr lang="fr-FR" dirty="0" smtClean="0"/>
              <a:t>(Travaux d’Avogadro) 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917" y="3563736"/>
            <a:ext cx="2303917" cy="268116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918916" y="2017802"/>
            <a:ext cx="2303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Döbereiner</a:t>
            </a:r>
            <a:r>
              <a:rPr lang="fr-FR" dirty="0" smtClean="0"/>
              <a:t> – 1817</a:t>
            </a:r>
          </a:p>
          <a:p>
            <a:r>
              <a:rPr lang="fr-FR" dirty="0" smtClean="0"/>
              <a:t>Triades (basées sur: </a:t>
            </a:r>
          </a:p>
          <a:p>
            <a:r>
              <a:rPr lang="fr-FR" dirty="0"/>
              <a:t>-</a:t>
            </a:r>
            <a:r>
              <a:rPr lang="fr-FR" dirty="0" smtClean="0"/>
              <a:t>relation entre masses atomiques</a:t>
            </a:r>
          </a:p>
          <a:p>
            <a:r>
              <a:rPr lang="fr-FR" dirty="0"/>
              <a:t>-</a:t>
            </a:r>
            <a:r>
              <a:rPr lang="fr-FR" dirty="0" smtClean="0"/>
              <a:t>Propriétés chimiques</a:t>
            </a:r>
            <a:endParaRPr lang="fr-FR" dirty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xmlns="" id="{F07CF9DE-11B9-469F-B56E-1335DD67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9143999" cy="365125"/>
          </a:xfrm>
        </p:spPr>
        <p:txBody>
          <a:bodyPr/>
          <a:lstStyle/>
          <a:p>
            <a:r>
              <a:rPr lang="fr-FR" sz="1400" dirty="0"/>
              <a:t>http://culturesciences.chimie.ens.fr</a:t>
            </a:r>
          </a:p>
        </p:txBody>
      </p:sp>
    </p:spTree>
    <p:extLst>
      <p:ext uri="{BB962C8B-B14F-4D97-AF65-F5344CB8AC3E}">
        <p14:creationId xmlns:p14="http://schemas.microsoft.com/office/powerpoint/2010/main" xmlns="" val="23831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accent2"/>
                </a:solidFill>
              </a:rPr>
              <a:t>Historique </a:t>
            </a:r>
            <a:r>
              <a:rPr lang="fr-FR" sz="3200" dirty="0">
                <a:solidFill>
                  <a:schemeClr val="accent2"/>
                </a:solidFill>
              </a:rPr>
              <a:t>de la construction du tableau périodique 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Triades de </a:t>
            </a:r>
            <a:r>
              <a:rPr lang="fr-FR" sz="2000" dirty="0" err="1" smtClean="0"/>
              <a:t>Döbereiner</a:t>
            </a:r>
            <a:r>
              <a:rPr lang="fr-FR" sz="2000" dirty="0" smtClean="0"/>
              <a:t>: </a:t>
            </a:r>
          </a:p>
          <a:p>
            <a:r>
              <a:rPr lang="fr-FR" sz="2000" b="1" dirty="0" smtClean="0"/>
              <a:t>Alcalino-terreux</a:t>
            </a:r>
            <a:r>
              <a:rPr lang="fr-FR" sz="2000" dirty="0" smtClean="0"/>
              <a:t>: Sr(88) = [Ca(40)+Ba(137)]/2</a:t>
            </a:r>
          </a:p>
          <a:p>
            <a:pPr marL="0" indent="0">
              <a:buNone/>
            </a:pPr>
            <a:r>
              <a:rPr lang="fr-FR" sz="2000" i="1" dirty="0" smtClean="0"/>
              <a:t>Propriétés: Blancs argentés, brillants, chimiquement assez réactifs à température et pression ambiantes.</a:t>
            </a:r>
          </a:p>
          <a:p>
            <a:r>
              <a:rPr lang="fr-FR" sz="2000" b="1" dirty="0" smtClean="0"/>
              <a:t>Métaux Alcalins</a:t>
            </a:r>
            <a:r>
              <a:rPr lang="fr-FR" sz="2000" dirty="0" smtClean="0"/>
              <a:t>: Na(23)=[Li(7)+K(39)]/2</a:t>
            </a:r>
          </a:p>
          <a:p>
            <a:pPr marL="0" indent="0">
              <a:buNone/>
            </a:pPr>
            <a:r>
              <a:rPr lang="fr-FR" sz="2000" i="1" dirty="0" smtClean="0"/>
              <a:t>Propriétés: Brillants, mous, très réactifs à température et pression ambiantes.</a:t>
            </a:r>
          </a:p>
          <a:p>
            <a:r>
              <a:rPr lang="fr-FR" sz="2000" b="1" dirty="0" smtClean="0"/>
              <a:t>Halogènes: </a:t>
            </a:r>
            <a:r>
              <a:rPr lang="fr-FR" sz="2000" dirty="0" err="1" smtClean="0"/>
              <a:t>Br</a:t>
            </a:r>
            <a:r>
              <a:rPr lang="fr-FR" sz="2000" dirty="0" smtClean="0"/>
              <a:t>(80)=[Cl(35,5)+I(127)]/2</a:t>
            </a:r>
          </a:p>
          <a:p>
            <a:pPr marL="0" indent="0">
              <a:buNone/>
            </a:pPr>
            <a:r>
              <a:rPr lang="fr-FR" sz="2000" i="1" dirty="0" smtClean="0"/>
              <a:t>Propriétés: forment facilement des anions qui ont les </a:t>
            </a:r>
            <a:r>
              <a:rPr lang="fr-FR" sz="2000" i="1" dirty="0" smtClean="0">
                <a:solidFill>
                  <a:srgbClr val="FF0000"/>
                </a:solidFill>
              </a:rPr>
              <a:t>mêmes propriétés chimiques</a:t>
            </a:r>
            <a:r>
              <a:rPr lang="fr-FR" sz="2000" i="1" dirty="0">
                <a:solidFill>
                  <a:srgbClr val="FF0000"/>
                </a:solidFill>
              </a:rPr>
              <a:t> </a:t>
            </a:r>
            <a:r>
              <a:rPr lang="fr-FR" sz="2000" i="1" dirty="0" smtClean="0">
                <a:solidFill>
                  <a:srgbClr val="FF0000"/>
                </a:solidFill>
              </a:rPr>
              <a:t>: les anions précipitent avec Ag+. Il y a </a:t>
            </a:r>
            <a:r>
              <a:rPr lang="fr-FR" sz="2000" i="1" dirty="0" smtClean="0">
                <a:solidFill>
                  <a:srgbClr val="FF0000"/>
                </a:solidFill>
              </a:rPr>
              <a:t>formation </a:t>
            </a:r>
            <a:r>
              <a:rPr lang="fr-FR" sz="2000" i="1" dirty="0" smtClean="0">
                <a:solidFill>
                  <a:srgbClr val="FF0000"/>
                </a:solidFill>
              </a:rPr>
              <a:t>d’un précipité. </a:t>
            </a:r>
          </a:p>
          <a:p>
            <a:endParaRPr lang="fr-FR" sz="2000" dirty="0" smtClean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02455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Précipitation des ions halogénures avec les ions Argent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 descr="Test d'identification de l'ion iodure - précipiation par les ions ...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3102653" cy="221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Test d'identification des ions bromure - Physique chimi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9700" y="4028680"/>
            <a:ext cx="3078918" cy="232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Test d'identification de l'ion chlorure - physique et chimi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3632" y="1229193"/>
            <a:ext cx="2830368" cy="304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854439" y="4270322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Iodure d’argent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527056" y="5987018"/>
            <a:ext cx="182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</a:t>
            </a:r>
            <a:r>
              <a:rPr lang="fr-FR" dirty="0" smtClean="0"/>
              <a:t>romure </a:t>
            </a:r>
            <a:r>
              <a:rPr lang="fr-FR" dirty="0" smtClean="0"/>
              <a:t>d’argent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063983" y="4270322"/>
            <a:ext cx="1821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Chlorure </a:t>
            </a:r>
            <a:r>
              <a:rPr lang="fr-FR" dirty="0" smtClean="0"/>
              <a:t>d’argent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accent2"/>
                </a:solidFill>
              </a:rPr>
              <a:t>Historique </a:t>
            </a:r>
            <a:r>
              <a:rPr lang="fr-FR" sz="3200" dirty="0">
                <a:solidFill>
                  <a:schemeClr val="accent2"/>
                </a:solidFill>
              </a:rPr>
              <a:t>de la construction du tableau périodique </a:t>
            </a:r>
            <a:endParaRPr lang="fr-FR" sz="3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7" y="1733747"/>
            <a:ext cx="2223613" cy="307950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04067" y="5063513"/>
            <a:ext cx="257204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Chancourtois</a:t>
            </a:r>
            <a:r>
              <a:rPr lang="fr-FR" sz="2400" dirty="0" smtClean="0"/>
              <a:t> – 1862</a:t>
            </a:r>
          </a:p>
          <a:p>
            <a:pPr algn="ctr"/>
            <a:r>
              <a:rPr lang="fr-FR" sz="2400" dirty="0" smtClean="0"/>
              <a:t>La vis tellurique</a:t>
            </a:r>
            <a:endParaRPr lang="fr-FR" sz="2400" dirty="0"/>
          </a:p>
        </p:txBody>
      </p:sp>
      <p:pic>
        <p:nvPicPr>
          <p:cNvPr id="10" name="Picture 2" descr="La Vis Tellurique">
            <a:extLst>
              <a:ext uri="{FF2B5EF4-FFF2-40B4-BE49-F238E27FC236}">
                <a16:creationId xmlns:a16="http://schemas.microsoft.com/office/drawing/2014/main" xmlns="" id="{74B51912-6D64-4709-8247-6178D072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0413" y="1733747"/>
            <a:ext cx="4021011" cy="434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xmlns="" id="{F07CF9DE-11B9-469F-B56E-1335DD67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9143999" cy="365125"/>
          </a:xfrm>
        </p:spPr>
        <p:txBody>
          <a:bodyPr/>
          <a:lstStyle/>
          <a:p>
            <a:r>
              <a:rPr lang="fr-FR" sz="1400" dirty="0"/>
              <a:t>http://culturesciences.chimie.ens.fr</a:t>
            </a:r>
          </a:p>
        </p:txBody>
      </p:sp>
    </p:spTree>
    <p:extLst>
      <p:ext uri="{BB962C8B-B14F-4D97-AF65-F5344CB8AC3E}">
        <p14:creationId xmlns:p14="http://schemas.microsoft.com/office/powerpoint/2010/main" xmlns="" val="5900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xmlns="" id="{F07CF9DE-11B9-469F-B56E-1335DD67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9143999" cy="365125"/>
          </a:xfrm>
        </p:spPr>
        <p:txBody>
          <a:bodyPr/>
          <a:lstStyle/>
          <a:p>
            <a:r>
              <a:rPr lang="fr-FR" sz="1400" dirty="0"/>
              <a:t>http://culturesciences.chimie.ens.fr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3431"/>
          <a:stretch/>
        </p:blipFill>
        <p:spPr>
          <a:xfrm>
            <a:off x="1181214" y="1817783"/>
            <a:ext cx="2300582" cy="26311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91269" y="4448919"/>
            <a:ext cx="248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Odling</a:t>
            </a:r>
            <a:r>
              <a:rPr lang="fr-FR" sz="2400" dirty="0" smtClean="0"/>
              <a:t> – 1865 </a:t>
            </a:r>
          </a:p>
          <a:p>
            <a:pPr algn="ctr"/>
            <a:r>
              <a:rPr lang="fr-FR" sz="2400" dirty="0" smtClean="0"/>
              <a:t>Notion d’éléments manquants</a:t>
            </a:r>
            <a:endParaRPr lang="fr-FR" sz="2400" dirty="0"/>
          </a:p>
        </p:txBody>
      </p:sp>
      <p:pic>
        <p:nvPicPr>
          <p:cNvPr id="6" name="Picture 2" descr="La Classification de William Odling">
            <a:extLst>
              <a:ext uri="{FF2B5EF4-FFF2-40B4-BE49-F238E27FC236}">
                <a16:creationId xmlns:a16="http://schemas.microsoft.com/office/drawing/2014/main" xmlns="" id="{5856A022-704F-4994-B3DE-A76DD855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4540" y="1608462"/>
            <a:ext cx="3070953" cy="43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accent2"/>
                </a:solidFill>
              </a:rPr>
              <a:t>Historique </a:t>
            </a:r>
            <a:r>
              <a:rPr lang="fr-FR" sz="3200" dirty="0">
                <a:solidFill>
                  <a:schemeClr val="accent2"/>
                </a:solidFill>
              </a:rPr>
              <a:t>de la construction du tableau périodique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xmlns="" val="333568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9" y="698240"/>
            <a:ext cx="2228718" cy="35738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4492944"/>
            <a:ext cx="4103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Mendeleiev</a:t>
            </a:r>
            <a:r>
              <a:rPr lang="fr-FR" sz="2400" dirty="0" smtClean="0"/>
              <a:t> – 1869 </a:t>
            </a:r>
          </a:p>
          <a:p>
            <a:pPr algn="ctr"/>
            <a:r>
              <a:rPr lang="fr-FR" sz="2400" dirty="0" smtClean="0"/>
              <a:t>Classe les éléments par masse atomique croissante et par propriétés</a:t>
            </a:r>
            <a:endParaRPr lang="fr-FR" sz="2400" dirty="0"/>
          </a:p>
        </p:txBody>
      </p:sp>
      <p:pic>
        <p:nvPicPr>
          <p:cNvPr id="8" name="Picture 2" descr="Tableau pÃ©riodique de MendeleÃ¯ev, publiÃ© en 1870">
            <a:extLst>
              <a:ext uri="{FF2B5EF4-FFF2-40B4-BE49-F238E27FC236}">
                <a16:creationId xmlns:a16="http://schemas.microsoft.com/office/drawing/2014/main" xmlns="" id="{DC1613A2-B51A-4CD4-8132-0A20E11CC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1520" y="846538"/>
            <a:ext cx="3353529" cy="421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xmlns="" id="{F07CF9DE-11B9-469F-B56E-1335DD67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9143999" cy="365125"/>
          </a:xfrm>
        </p:spPr>
        <p:txBody>
          <a:bodyPr/>
          <a:lstStyle/>
          <a:p>
            <a:r>
              <a:rPr lang="fr-FR" sz="1400" dirty="0"/>
              <a:t>http://culturesciences.chimie.ens.fr</a:t>
            </a:r>
          </a:p>
        </p:txBody>
      </p:sp>
    </p:spTree>
    <p:extLst>
      <p:ext uri="{BB962C8B-B14F-4D97-AF65-F5344CB8AC3E}">
        <p14:creationId xmlns:p14="http://schemas.microsoft.com/office/powerpoint/2010/main" xmlns="" val="28734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Agrégation - Classification périodique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63E-4CB2-004B-B081-365B8D55E7E9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" name="Image 5" descr="Capture d’écran 2020-01-27 à 18.2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7514"/>
            <a:ext cx="9144000" cy="56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2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4135</TotalTime>
  <Words>471</Words>
  <Application>Microsoft Office PowerPoint</Application>
  <PresentationFormat>Affichage à l'écran (4:3)</PresentationFormat>
  <Paragraphs>112</Paragraphs>
  <Slides>20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L16- Classification périodique</vt:lpstr>
      <vt:lpstr>Diapositive 1</vt:lpstr>
      <vt:lpstr>Historique de la construction du tableau périodique </vt:lpstr>
      <vt:lpstr>Historique de la construction du tableau périodique </vt:lpstr>
      <vt:lpstr>Précipitation des ions halogénures avec les ions Argent</vt:lpstr>
      <vt:lpstr>Historique de la construction du tableau périodique </vt:lpstr>
      <vt:lpstr>Historique de la construction du tableau périodique </vt:lpstr>
      <vt:lpstr>Diapositive 7</vt:lpstr>
      <vt:lpstr>Diapositive 8</vt:lpstr>
      <vt:lpstr>Tableau périodique, structure et lien avec la configuration électronique  </vt:lpstr>
      <vt:lpstr>Tableau périodique actuel, présentation des familles</vt:lpstr>
      <vt:lpstr>Evolution de l’électronégativité pour certains éléments de la CP</vt:lpstr>
      <vt:lpstr>Comparaison du pouvoir oxydant des dihalogènes</vt:lpstr>
      <vt:lpstr>Comparaison du pouvoir oxydant des dihalogènes</vt:lpstr>
      <vt:lpstr>Comparaison du pouvoir oxydant des dihalogènes</vt:lpstr>
      <vt:lpstr>Comparaison du pouvoir oxydant des dihalogènes</vt:lpstr>
      <vt:lpstr>Propriétés des halogènes et configuration électronique</vt:lpstr>
      <vt:lpstr>Pouvoir oxydant de Cl2</vt:lpstr>
      <vt:lpstr>Pouvoir oxydant de I2</vt:lpstr>
      <vt:lpstr>Comparaison des pouvoirs oxydants des dihalogènes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Facteur de Boltzmann</dc:title>
  <dc:creator>matthis chapon</dc:creator>
  <cp:lastModifiedBy>Julie Corjon</cp:lastModifiedBy>
  <cp:revision>82</cp:revision>
  <dcterms:created xsi:type="dcterms:W3CDTF">2019-12-29T09:37:26Z</dcterms:created>
  <dcterms:modified xsi:type="dcterms:W3CDTF">2020-06-11T11:34:45Z</dcterms:modified>
</cp:coreProperties>
</file>